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CCFCD-F6D5-41BA-8424-B2F351D9414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CCFCD-F6D5-41BA-8424-B2F351D9414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CCFCD-F6D5-41BA-8424-B2F351D9414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CCFCD-F6D5-41BA-8424-B2F351D9414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CCFCD-F6D5-41BA-8424-B2F351D9414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CCFCD-F6D5-41BA-8424-B2F351D9414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CCFCD-F6D5-41BA-8424-B2F351D94149}"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CCFCD-F6D5-41BA-8424-B2F351D94149}"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CCFCD-F6D5-41BA-8424-B2F351D94149}"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CCFCD-F6D5-41BA-8424-B2F351D9414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CCFCD-F6D5-41BA-8424-B2F351D9414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3814D-87B8-4491-A635-F1392EB957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CCFCD-F6D5-41BA-8424-B2F351D94149}" type="datetimeFigureOut">
              <a:rPr lang="en-US" smtClean="0"/>
              <a:t>8/13/2021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3814D-87B8-4491-A635-F1392EB957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 Antiqua" pitchFamily="18" charset="0"/>
              </a:rPr>
              <a:t>Issues related to media</a:t>
            </a:r>
            <a:endParaRPr lang="en-US" dirty="0">
              <a:latin typeface="Book Antiqua" pitchFamily="18" charset="0"/>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latin typeface="Book Antiqua" pitchFamily="18" charset="0"/>
              </a:rPr>
              <a:t>Ganesh</a:t>
            </a:r>
            <a:r>
              <a:rPr lang="en-US" sz="2400" dirty="0" smtClean="0">
                <a:latin typeface="Book Antiqua" pitchFamily="18" charset="0"/>
              </a:rPr>
              <a:t> Kumar </a:t>
            </a:r>
            <a:r>
              <a:rPr lang="en-US" sz="2400" dirty="0" err="1" smtClean="0">
                <a:latin typeface="Book Antiqua" pitchFamily="18" charset="0"/>
              </a:rPr>
              <a:t>Ranjan</a:t>
            </a:r>
            <a:endParaRPr lang="en-US" sz="2400" dirty="0" smtClean="0">
              <a:latin typeface="Book Antiqua" pitchFamily="18" charset="0"/>
            </a:endParaRPr>
          </a:p>
          <a:p>
            <a:pPr>
              <a:spcBef>
                <a:spcPts val="0"/>
              </a:spcBef>
            </a:pPr>
            <a:r>
              <a:rPr lang="en-US" sz="2400" dirty="0" smtClean="0">
                <a:latin typeface="Book Antiqua" pitchFamily="18" charset="0"/>
              </a:rPr>
              <a:t>Faculty, MJMC,</a:t>
            </a:r>
          </a:p>
          <a:p>
            <a:pPr>
              <a:spcBef>
                <a:spcPts val="0"/>
              </a:spcBef>
            </a:pPr>
            <a:r>
              <a:rPr lang="en-US" sz="2400" dirty="0" smtClean="0">
                <a:latin typeface="Book Antiqua" pitchFamily="18" charset="0"/>
              </a:rPr>
              <a:t>MMHA&amp;PU</a:t>
            </a:r>
            <a:endParaRPr lang="en-US"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u="sng" dirty="0" smtClean="0">
                <a:latin typeface="Book Antiqua" pitchFamily="18" charset="0"/>
              </a:rPr>
              <a:t>Issues related to media</a:t>
            </a:r>
            <a:endParaRPr lang="en-IN" dirty="0">
              <a:latin typeface="Book Antiqua" pitchFamily="18" charset="0"/>
            </a:endParaRPr>
          </a:p>
        </p:txBody>
      </p:sp>
      <p:sp>
        <p:nvSpPr>
          <p:cNvPr id="3" name="Content Placeholder 2"/>
          <p:cNvSpPr>
            <a:spLocks noGrp="1"/>
          </p:cNvSpPr>
          <p:nvPr>
            <p:ph idx="1"/>
          </p:nvPr>
        </p:nvSpPr>
        <p:spPr/>
        <p:txBody>
          <a:bodyPr>
            <a:normAutofit fontScale="92500" lnSpcReduction="10000"/>
          </a:bodyPr>
          <a:lstStyle/>
          <a:p>
            <a:r>
              <a:rPr lang="en-IN" altLang="en-US" b="1" dirty="0" smtClean="0">
                <a:latin typeface="Book Antiqua" pitchFamily="18" charset="0"/>
              </a:rPr>
              <a:t>Hate speech</a:t>
            </a:r>
          </a:p>
          <a:p>
            <a:pPr>
              <a:buNone/>
            </a:pPr>
            <a:r>
              <a:rPr lang="en-IN" altLang="en-US" dirty="0" smtClean="0">
                <a:latin typeface="Book Antiqua" pitchFamily="18" charset="0"/>
              </a:rPr>
              <a:t>	</a:t>
            </a:r>
            <a:r>
              <a:rPr lang="en-IN" altLang="en-US" b="1" i="1" dirty="0" smtClean="0">
                <a:latin typeface="Book Antiqua" pitchFamily="18" charset="0"/>
              </a:rPr>
              <a:t>Journalists must be careful while gathering speech and other material online. Journalist often go to someone’s private profile and get information from there, this can be a ground of defamation. Even some material leads to violation of copyright.  Websites need to have a close watch on live chats and comment threads on their websites. Ethical issues are also related to this.</a:t>
            </a:r>
          </a:p>
          <a:p>
            <a:endParaRPr lang="en-IN" dirty="0">
              <a:latin typeface="Book Antiqua" pitchFamily="18" charset="0"/>
            </a:endParaRPr>
          </a:p>
        </p:txBody>
      </p:sp>
    </p:spTree>
    <p:extLst>
      <p:ext uri="{BB962C8B-B14F-4D97-AF65-F5344CB8AC3E}">
        <p14:creationId xmlns="" xmlns:p14="http://schemas.microsoft.com/office/powerpoint/2010/main" val="181632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b="1" dirty="0" smtClean="0">
                <a:latin typeface="Book Antiqua" pitchFamily="18" charset="0"/>
              </a:rPr>
              <a:t>Obscenity</a:t>
            </a:r>
          </a:p>
          <a:p>
            <a:pPr>
              <a:buNone/>
            </a:pPr>
            <a:r>
              <a:rPr lang="en-IN" altLang="en-US" b="1" i="1" dirty="0" smtClean="0">
                <a:latin typeface="Book Antiqua" pitchFamily="18" charset="0"/>
              </a:rPr>
              <a:t>	Websites also need to be very careful on news judgment. Any obscene comment and picture can be illegal. </a:t>
            </a:r>
          </a:p>
          <a:p>
            <a:pPr>
              <a:buNone/>
            </a:pPr>
            <a:r>
              <a:rPr lang="en-IN" altLang="en-US" b="1" i="1" dirty="0" smtClean="0">
                <a:latin typeface="Book Antiqua" pitchFamily="18" charset="0"/>
              </a:rPr>
              <a:t>		- bazee.com</a:t>
            </a:r>
          </a:p>
          <a:p>
            <a:pPr>
              <a:buNone/>
            </a:pPr>
            <a:r>
              <a:rPr lang="en-IN" altLang="en-US" b="1" i="1" dirty="0" smtClean="0">
                <a:latin typeface="Book Antiqua" pitchFamily="18" charset="0"/>
              </a:rPr>
              <a:t>		- Indian actor in a night club.</a:t>
            </a:r>
          </a:p>
          <a:p>
            <a:endParaRPr lang="en-IN" dirty="0">
              <a:latin typeface="Book Antiqua" pitchFamily="18" charset="0"/>
            </a:endParaRPr>
          </a:p>
        </p:txBody>
      </p:sp>
    </p:spTree>
    <p:extLst>
      <p:ext uri="{BB962C8B-B14F-4D97-AF65-F5344CB8AC3E}">
        <p14:creationId xmlns="" xmlns:p14="http://schemas.microsoft.com/office/powerpoint/2010/main" val="356389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altLang="en-US" b="1" dirty="0" smtClean="0">
                <a:latin typeface="Book Antiqua" pitchFamily="18" charset="0"/>
              </a:rPr>
              <a:t>Copyright</a:t>
            </a:r>
          </a:p>
          <a:p>
            <a:pPr>
              <a:buNone/>
            </a:pPr>
            <a:r>
              <a:rPr lang="en-IN" altLang="en-US" b="1" dirty="0" smtClean="0">
                <a:latin typeface="Book Antiqua" pitchFamily="18" charset="0"/>
              </a:rPr>
              <a:t>	</a:t>
            </a:r>
            <a:r>
              <a:rPr lang="en-IN" altLang="en-US" dirty="0" smtClean="0">
                <a:latin typeface="Book Antiqua" pitchFamily="18" charset="0"/>
              </a:rPr>
              <a:t>Journalists should be aware of IT law, especially copyright act. Mere cut and paste of other people’s content may invite problems. Websites need proper agreements with their contributors. They also need detailed linking policy.</a:t>
            </a:r>
          </a:p>
        </p:txBody>
      </p:sp>
    </p:spTree>
    <p:extLst>
      <p:ext uri="{BB962C8B-B14F-4D97-AF65-F5344CB8AC3E}">
        <p14:creationId xmlns="" xmlns:p14="http://schemas.microsoft.com/office/powerpoint/2010/main" val="110791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u="sng" dirty="0" smtClean="0">
                <a:latin typeface="Book Antiqua" pitchFamily="18" charset="0"/>
              </a:rPr>
              <a:t>Issues related to linking</a:t>
            </a:r>
            <a:endParaRPr lang="en-IN" dirty="0">
              <a:latin typeface="Book Antiqua" pitchFamily="18" charset="0"/>
            </a:endParaRPr>
          </a:p>
        </p:txBody>
      </p:sp>
      <p:sp>
        <p:nvSpPr>
          <p:cNvPr id="3" name="Content Placeholder 2"/>
          <p:cNvSpPr>
            <a:spLocks noGrp="1"/>
          </p:cNvSpPr>
          <p:nvPr>
            <p:ph idx="1"/>
          </p:nvPr>
        </p:nvSpPr>
        <p:spPr/>
        <p:txBody>
          <a:bodyPr/>
          <a:lstStyle/>
          <a:p>
            <a:pPr>
              <a:lnSpc>
                <a:spcPct val="90000"/>
              </a:lnSpc>
            </a:pPr>
            <a:r>
              <a:rPr lang="en-IN" altLang="en-US" b="1" dirty="0" smtClean="0">
                <a:latin typeface="Book Antiqua" pitchFamily="18" charset="0"/>
              </a:rPr>
              <a:t>Framing</a:t>
            </a:r>
            <a:endParaRPr lang="en-IN" altLang="en-US" dirty="0" smtClean="0">
              <a:latin typeface="Book Antiqua" pitchFamily="18" charset="0"/>
            </a:endParaRPr>
          </a:p>
          <a:p>
            <a:pPr>
              <a:lnSpc>
                <a:spcPct val="90000"/>
              </a:lnSpc>
              <a:buNone/>
            </a:pPr>
            <a:r>
              <a:rPr lang="en-IN" altLang="en-US" dirty="0" smtClean="0">
                <a:latin typeface="Book Antiqua" pitchFamily="18" charset="0"/>
              </a:rPr>
              <a:t>	It allows independently scrollable page embedded within other web pages. It gives an impression to users that they are viewing the content of the site he has visited and not that of framed site. This can be challenged in law. Also, framing can be considered an unlawful activity itself without a proper legal tie-up. </a:t>
            </a:r>
          </a:p>
          <a:p>
            <a:endParaRPr lang="en-IN" dirty="0">
              <a:latin typeface="Book Antiqua" pitchFamily="18" charset="0"/>
            </a:endParaRPr>
          </a:p>
        </p:txBody>
      </p:sp>
    </p:spTree>
    <p:extLst>
      <p:ext uri="{BB962C8B-B14F-4D97-AF65-F5344CB8AC3E}">
        <p14:creationId xmlns="" xmlns:p14="http://schemas.microsoft.com/office/powerpoint/2010/main" val="120436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90000"/>
              </a:lnSpc>
            </a:pPr>
            <a:r>
              <a:rPr lang="en-US" altLang="en-US" sz="3600" b="1" dirty="0" smtClean="0">
                <a:latin typeface="Book Antiqua" pitchFamily="18" charset="0"/>
              </a:rPr>
              <a:t>Deep linking</a:t>
            </a:r>
          </a:p>
          <a:p>
            <a:pPr>
              <a:lnSpc>
                <a:spcPct val="90000"/>
              </a:lnSpc>
              <a:buNone/>
            </a:pPr>
            <a:r>
              <a:rPr lang="en-IN" altLang="en-US" b="1" dirty="0" smtClean="0">
                <a:latin typeface="Book Antiqua" pitchFamily="18" charset="0"/>
              </a:rPr>
              <a:t>	</a:t>
            </a:r>
            <a:r>
              <a:rPr lang="en-IN" altLang="en-US" dirty="0" smtClean="0">
                <a:latin typeface="Book Antiqua" pitchFamily="18" charset="0"/>
              </a:rPr>
              <a:t>Deep linking is a process which gets you directly to a content page of a site, bypassing the home page. The linked site loses control over the traffic flowing to their sites. So, specific permission is needed for deep linking. Moreover, technology permits a publisher to redirect any request of interior page through home page. </a:t>
            </a:r>
          </a:p>
          <a:p>
            <a:endParaRPr lang="en-IN" dirty="0">
              <a:latin typeface="Book Antiqua" pitchFamily="18" charset="0"/>
            </a:endParaRPr>
          </a:p>
        </p:txBody>
      </p:sp>
    </p:spTree>
    <p:extLst>
      <p:ext uri="{BB962C8B-B14F-4D97-AF65-F5344CB8AC3E}">
        <p14:creationId xmlns="" xmlns:p14="http://schemas.microsoft.com/office/powerpoint/2010/main" val="270455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u="sng" dirty="0" smtClean="0">
                <a:latin typeface="Book Antiqua" pitchFamily="18" charset="0"/>
              </a:rPr>
              <a:t>Challenges</a:t>
            </a:r>
            <a:endParaRPr lang="en-IN" dirty="0">
              <a:latin typeface="Book Antiqua" pitchFamily="18" charset="0"/>
            </a:endParaRPr>
          </a:p>
        </p:txBody>
      </p:sp>
      <p:sp>
        <p:nvSpPr>
          <p:cNvPr id="3" name="Content Placeholder 2"/>
          <p:cNvSpPr>
            <a:spLocks noGrp="1"/>
          </p:cNvSpPr>
          <p:nvPr>
            <p:ph idx="1"/>
          </p:nvPr>
        </p:nvSpPr>
        <p:spPr/>
        <p:txBody>
          <a:bodyPr/>
          <a:lstStyle/>
          <a:p>
            <a:r>
              <a:rPr lang="en-US" altLang="en-US" dirty="0" smtClean="0">
                <a:latin typeface="Book Antiqua" pitchFamily="18" charset="0"/>
              </a:rPr>
              <a:t>People do not report cybercrime cases.</a:t>
            </a:r>
          </a:p>
          <a:p>
            <a:r>
              <a:rPr lang="en-US" altLang="en-US" dirty="0" smtClean="0">
                <a:latin typeface="Book Antiqua" pitchFamily="18" charset="0"/>
              </a:rPr>
              <a:t>Conviction is very low.</a:t>
            </a:r>
          </a:p>
          <a:p>
            <a:r>
              <a:rPr lang="en-US" altLang="en-US" dirty="0" smtClean="0">
                <a:latin typeface="Book Antiqua" pitchFamily="18" charset="0"/>
              </a:rPr>
              <a:t>Law enforcement agencies are not techno savvy.</a:t>
            </a:r>
            <a:endParaRPr lang="en-IN" altLang="en-US" dirty="0" smtClean="0">
              <a:latin typeface="Book Antiqua" pitchFamily="18" charset="0"/>
            </a:endParaRPr>
          </a:p>
          <a:p>
            <a:r>
              <a:rPr lang="en-IN" altLang="en-US" dirty="0" smtClean="0">
                <a:latin typeface="Book Antiqua" pitchFamily="18" charset="0"/>
              </a:rPr>
              <a:t>It crosses national boundaries. </a:t>
            </a:r>
          </a:p>
          <a:p>
            <a:endParaRPr lang="en-IN" dirty="0">
              <a:latin typeface="Book Antiqua" pitchFamily="18" charset="0"/>
            </a:endParaRPr>
          </a:p>
        </p:txBody>
      </p:sp>
    </p:spTree>
    <p:extLst>
      <p:ext uri="{BB962C8B-B14F-4D97-AF65-F5344CB8AC3E}">
        <p14:creationId xmlns="" xmlns:p14="http://schemas.microsoft.com/office/powerpoint/2010/main" val="141173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u="sng" dirty="0" smtClean="0">
                <a:latin typeface="Book Antiqua" pitchFamily="18" charset="0"/>
              </a:rPr>
              <a:t>What to do?</a:t>
            </a:r>
            <a:endParaRPr lang="en-IN" dirty="0">
              <a:latin typeface="Book Antiqua" pitchFamily="18" charset="0"/>
            </a:endParaRPr>
          </a:p>
        </p:txBody>
      </p:sp>
      <p:sp>
        <p:nvSpPr>
          <p:cNvPr id="3" name="Content Placeholder 2"/>
          <p:cNvSpPr>
            <a:spLocks noGrp="1"/>
          </p:cNvSpPr>
          <p:nvPr>
            <p:ph idx="1"/>
          </p:nvPr>
        </p:nvSpPr>
        <p:spPr/>
        <p:txBody>
          <a:bodyPr>
            <a:normAutofit fontScale="92500" lnSpcReduction="20000"/>
          </a:bodyPr>
          <a:lstStyle/>
          <a:p>
            <a:pPr>
              <a:lnSpc>
                <a:spcPct val="90000"/>
              </a:lnSpc>
            </a:pPr>
            <a:r>
              <a:rPr lang="en-US" altLang="en-US" dirty="0" smtClean="0">
                <a:latin typeface="Book Antiqua" pitchFamily="18" charset="0"/>
              </a:rPr>
              <a:t>Judicial sensitivity and knowledge need to improve.</a:t>
            </a:r>
          </a:p>
          <a:p>
            <a:pPr>
              <a:lnSpc>
                <a:spcPct val="90000"/>
              </a:lnSpc>
            </a:pPr>
            <a:r>
              <a:rPr lang="en-US" altLang="en-US" dirty="0" smtClean="0">
                <a:latin typeface="Book Antiqua" pitchFamily="18" charset="0"/>
              </a:rPr>
              <a:t>Focus needs to be on educating the police and district judiciary.</a:t>
            </a:r>
          </a:p>
          <a:p>
            <a:pPr>
              <a:lnSpc>
                <a:spcPct val="90000"/>
              </a:lnSpc>
            </a:pPr>
            <a:r>
              <a:rPr lang="en-US" altLang="en-US" dirty="0" smtClean="0">
                <a:latin typeface="Book Antiqua" pitchFamily="18" charset="0"/>
              </a:rPr>
              <a:t>Raise the probability of apprehension and conviction.</a:t>
            </a:r>
          </a:p>
          <a:p>
            <a:pPr>
              <a:lnSpc>
                <a:spcPct val="90000"/>
              </a:lnSpc>
            </a:pPr>
            <a:r>
              <a:rPr lang="en-US" altLang="en-US" dirty="0" smtClean="0">
                <a:latin typeface="Book Antiqua" pitchFamily="18" charset="0"/>
              </a:rPr>
              <a:t>The challenge in cybercrime cases includes getting evidence that will stand scrutiny in a foreign court. For this India needs total international cooperation with specialized agencies of different countries.</a:t>
            </a:r>
            <a:endParaRPr lang="en-IN" altLang="en-US" dirty="0" smtClean="0">
              <a:latin typeface="Book Antiqua" pitchFamily="18" charset="0"/>
            </a:endParaRPr>
          </a:p>
          <a:p>
            <a:pPr>
              <a:lnSpc>
                <a:spcPct val="90000"/>
              </a:lnSpc>
            </a:pPr>
            <a:r>
              <a:rPr lang="en-IN" altLang="en-US" dirty="0" smtClean="0">
                <a:latin typeface="Book Antiqua" pitchFamily="18" charset="0"/>
              </a:rPr>
              <a:t>Awareness programme. </a:t>
            </a:r>
          </a:p>
          <a:p>
            <a:endParaRPr lang="en-IN" dirty="0">
              <a:latin typeface="Book Antiqua" pitchFamily="18" charset="0"/>
            </a:endParaRPr>
          </a:p>
        </p:txBody>
      </p:sp>
    </p:spTree>
    <p:extLst>
      <p:ext uri="{BB962C8B-B14F-4D97-AF65-F5344CB8AC3E}">
        <p14:creationId xmlns="" xmlns:p14="http://schemas.microsoft.com/office/powerpoint/2010/main" val="2435268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119</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Issues related to media</vt:lpstr>
      <vt:lpstr>Issues related to media</vt:lpstr>
      <vt:lpstr>Slide 3</vt:lpstr>
      <vt:lpstr>Slide 4</vt:lpstr>
      <vt:lpstr>Issues related to linking</vt:lpstr>
      <vt:lpstr>Slide 6</vt:lpstr>
      <vt:lpstr>Challenges</vt:lpstr>
      <vt:lpstr>What to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related to media</dc:title>
  <dc:creator>Lenovo</dc:creator>
  <cp:lastModifiedBy>Lenovo</cp:lastModifiedBy>
  <cp:revision>1</cp:revision>
  <dcterms:created xsi:type="dcterms:W3CDTF">2021-08-13T10:41:19Z</dcterms:created>
  <dcterms:modified xsi:type="dcterms:W3CDTF">2021-08-13T10:47:22Z</dcterms:modified>
</cp:coreProperties>
</file>